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4"/>
  </p:notesMasterIdLst>
  <p:handoutMasterIdLst>
    <p:handoutMasterId r:id="rId15"/>
  </p:handoutMasterIdLst>
  <p:sldIdLst>
    <p:sldId id="446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374" r:id="rId13"/>
  </p:sldIdLst>
  <p:sldSz cx="9144000" cy="6858000" type="screen4x3"/>
  <p:notesSz cx="6797675" cy="97694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FF3300"/>
    <a:srgbClr val="FFFF66"/>
    <a:srgbClr val="FFCC99"/>
    <a:srgbClr val="FF9900"/>
    <a:srgbClr val="5E5E5E"/>
    <a:srgbClr val="6B6B6B"/>
    <a:srgbClr val="717171"/>
    <a:srgbClr val="F28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939" autoAdjust="0"/>
    <p:restoredTop sz="94463" autoAdjust="0"/>
  </p:normalViewPr>
  <p:slideViewPr>
    <p:cSldViewPr>
      <p:cViewPr>
        <p:scale>
          <a:sx n="80" d="100"/>
          <a:sy n="80" d="100"/>
        </p:scale>
        <p:origin x="-828" y="204"/>
      </p:cViewPr>
      <p:guideLst>
        <p:guide orient="horz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89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89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4041-AE8F-4976-9A9A-303BD5E7DE57}" type="datetimeFigureOut">
              <a:rPr lang="de-DE" smtClean="0"/>
              <a:t>21.12.2015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278894"/>
            <a:ext cx="2946400" cy="489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pr/Juni 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278894"/>
            <a:ext cx="2946400" cy="489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4B84-ECF8-41D7-991F-4089C2690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1093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88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88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C97D3-E36A-46A2-A6D9-36FA1B558542}" type="datetimeFigureOut">
              <a:rPr lang="de-DE" smtClean="0"/>
              <a:t>21.12.2015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733425"/>
            <a:ext cx="4883150" cy="3662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40502"/>
            <a:ext cx="5438140" cy="4396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279305"/>
            <a:ext cx="2945659" cy="488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pr/Juni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279305"/>
            <a:ext cx="2945659" cy="488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44A2-A058-4C49-9D80-7C7487E3EF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8495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74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996940-58D6-4D99-A6F3-520B55077B58}" type="datetimeFigureOut">
              <a:rPr lang="de-DE" smtClean="0">
                <a:solidFill>
                  <a:prstClr val="black"/>
                </a:solidFill>
              </a:rPr>
              <a:pPr/>
              <a:t>21.12.2015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B9547D-9F6B-4375-8AE3-A359F2A74D7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7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9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00" y="5949280"/>
            <a:ext cx="607764" cy="7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33"/>
          <p:cNvSpPr>
            <a:spLocks noChangeShapeType="1"/>
          </p:cNvSpPr>
          <p:nvPr userDrawn="1"/>
        </p:nvSpPr>
        <p:spPr bwMode="auto">
          <a:xfrm flipH="1">
            <a:off x="8748464" y="6525344"/>
            <a:ext cx="36842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30"/>
          <p:cNvSpPr>
            <a:spLocks noChangeShapeType="1"/>
          </p:cNvSpPr>
          <p:nvPr userDrawn="1"/>
        </p:nvSpPr>
        <p:spPr bwMode="auto">
          <a:xfrm flipH="1">
            <a:off x="0" y="915070"/>
            <a:ext cx="9144000" cy="6350"/>
          </a:xfrm>
          <a:prstGeom prst="line">
            <a:avLst/>
          </a:prstGeom>
          <a:noFill/>
          <a:ln w="444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-36512" y="968028"/>
            <a:ext cx="9180512" cy="12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33"/>
          <p:cNvSpPr>
            <a:spLocks noChangeShapeType="1"/>
          </p:cNvSpPr>
          <p:nvPr userDrawn="1"/>
        </p:nvSpPr>
        <p:spPr bwMode="auto">
          <a:xfrm flipH="1" flipV="1">
            <a:off x="29032" y="6489340"/>
            <a:ext cx="8071360" cy="360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2" descr="D:\TOK MS\Fotos\eX Concept low resolution\0982-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5949280"/>
            <a:ext cx="1504660" cy="7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72960"/>
            <a:ext cx="549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33"/>
          <p:cNvSpPr>
            <a:spLocks noChangeShapeType="1"/>
          </p:cNvSpPr>
          <p:nvPr userDrawn="1"/>
        </p:nvSpPr>
        <p:spPr bwMode="auto">
          <a:xfrm flipH="1">
            <a:off x="9050052" y="6525344"/>
            <a:ext cx="93948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 userDrawn="1"/>
        </p:nvSpPr>
        <p:spPr bwMode="auto">
          <a:xfrm flipH="1">
            <a:off x="0" y="857250"/>
            <a:ext cx="9144000" cy="0"/>
          </a:xfrm>
          <a:prstGeom prst="line">
            <a:avLst/>
          </a:prstGeom>
          <a:noFill/>
          <a:ln w="444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0" y="908050"/>
            <a:ext cx="9144000" cy="12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Line 33"/>
          <p:cNvSpPr>
            <a:spLocks noChangeShapeType="1"/>
          </p:cNvSpPr>
          <p:nvPr userDrawn="1"/>
        </p:nvSpPr>
        <p:spPr bwMode="auto">
          <a:xfrm flipH="1" flipV="1">
            <a:off x="0" y="6515396"/>
            <a:ext cx="8244408" cy="994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85" y="116632"/>
            <a:ext cx="2215311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660232" y="5445224"/>
            <a:ext cx="2280095" cy="357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7" name="Picture 3" descr="C:\Users\d75176\AppData\Local\Microsoft\Windows\Temporary Internet Files\Content.IE5\0AL8A84U\Outlander-PHEV-MY16-3-4-front-driving__2__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6" y="1196752"/>
            <a:ext cx="7492838" cy="44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49077" y="3501009"/>
            <a:ext cx="8743403" cy="1800200"/>
          </a:xfrm>
          <a:prstGeom prst="roundRect">
            <a:avLst>
              <a:gd name="adj" fmla="val 73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7266" tIns="43634" rIns="87266" bIns="43634"/>
          <a:lstStyle>
            <a:lvl1pPr marL="90488" indent="-90488"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Clr>
                <a:srgbClr val="CC0000"/>
              </a:buClr>
            </a:pPr>
            <a:r>
              <a:rPr lang="de-CH" b="1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Outlander</a:t>
            </a:r>
            <a:r>
              <a:rPr lang="de-CH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PHEV 2.0 Business Edition        </a:t>
            </a:r>
            <a:r>
              <a:rPr lang="de-CH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VK 44.490,- lieferbar ab 2. Halbjahr</a:t>
            </a:r>
            <a:r>
              <a:rPr lang="de-CH" dirty="0">
                <a:solidFill>
                  <a:srgbClr val="FF0000"/>
                </a:solidFill>
                <a:latin typeface="Calibri"/>
                <a:sym typeface="Wingdings" pitchFamily="2" charset="2"/>
              </a:rPr>
              <a:t/>
            </a:r>
            <a:br>
              <a:rPr lang="de-CH" dirty="0">
                <a:solidFill>
                  <a:srgbClr val="FF0000"/>
                </a:solidFill>
                <a:latin typeface="Calibri"/>
                <a:sym typeface="Wingdings" pitchFamily="2" charset="2"/>
              </a:rPr>
            </a:b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18” Alufelgen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LED-Scheinwerfer/LED-Tagfahrlicht</a:t>
            </a: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		Bluetooth Freisprecheinrichtung</a:t>
            </a:r>
          </a:p>
          <a:p>
            <a:pPr marL="0" indent="0">
              <a:buClr>
                <a:srgbClr val="CC0000"/>
              </a:buClr>
            </a:pP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KOS		Rückfahrkamera			Radio/CD/MP3/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MMCS</a:t>
            </a:r>
            <a:r>
              <a:rPr lang="de-CH" sz="14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Navigationssystem</a:t>
            </a:r>
          </a:p>
          <a:p>
            <a:pPr marL="0" indent="0">
              <a:buClr>
                <a:srgbClr val="CC0000"/>
              </a:buClr>
            </a:pP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Zwei-Zonen-Klima	Privacy Glass		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Rockford Soundsystem entfällt</a:t>
            </a:r>
            <a:endParaRPr lang="de-CH" sz="1400" b="1" dirty="0">
              <a:solidFill>
                <a:srgbClr val="FF0000"/>
              </a:solidFill>
              <a:latin typeface="Calibri"/>
              <a:sym typeface="Wingdings" pitchFamily="2" charset="2"/>
            </a:endParaRPr>
          </a:p>
          <a:p>
            <a:pPr marL="0" indent="0">
              <a:buClr>
                <a:srgbClr val="CC0000"/>
              </a:buClr>
            </a:pP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Regensensor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Sitzheizung</a:t>
            </a:r>
            <a:r>
              <a:rPr lang="de-CH" sz="1400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			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Vorbereitet für DAB</a:t>
            </a:r>
          </a:p>
          <a:p>
            <a:pPr marL="0" indent="0">
              <a:buClr>
                <a:srgbClr val="CC0000"/>
              </a:buClr>
            </a:pP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Elektr. Zusatzheizung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	Parksensoren vorne</a:t>
            </a: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und hinten	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Automatisch abblendender Innenspiegel</a:t>
            </a:r>
          </a:p>
          <a:p>
            <a:pPr marL="0" indent="0">
              <a:buClr>
                <a:srgbClr val="CC0000"/>
              </a:buClr>
            </a:pP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Remote Control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Antenne „</a:t>
            </a:r>
            <a:r>
              <a:rPr lang="de-CH" sz="14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Shark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Fin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”			</a:t>
            </a:r>
            <a:endParaRPr lang="de-CH" sz="1400" b="1" dirty="0">
              <a:solidFill>
                <a:srgbClr val="FF000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09117" y="1628800"/>
            <a:ext cx="8383363" cy="1800200"/>
          </a:xfrm>
          <a:prstGeom prst="roundRect">
            <a:avLst>
              <a:gd name="adj" fmla="val 73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7266" tIns="43634" rIns="87266" bIns="43634"/>
          <a:lstStyle>
            <a:lvl1pPr marL="90488" indent="-90488"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Clr>
                <a:srgbClr val="CC0000"/>
              </a:buClr>
            </a:pPr>
            <a:r>
              <a:rPr lang="de-CH" b="1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Outlander</a:t>
            </a:r>
            <a:r>
              <a:rPr lang="de-CH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PHEV 2.0 </a:t>
            </a:r>
            <a:r>
              <a:rPr lang="de-CH" b="1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Instyle</a:t>
            </a:r>
            <a:r>
              <a:rPr lang="de-CH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	 	</a:t>
            </a:r>
            <a:r>
              <a:rPr lang="de-CH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VK 51.490,- </a:t>
            </a:r>
          </a:p>
          <a:p>
            <a:pPr marL="0" indent="0">
              <a:buClr>
                <a:srgbClr val="CC0000"/>
              </a:buClr>
            </a:pP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Lederausstattung		Fahrersitz elektrisch verstellbar	Glas Hub-/Schiebedach elektrisch</a:t>
            </a:r>
          </a:p>
          <a:p>
            <a:pPr marL="0" indent="0">
              <a:buClr>
                <a:srgbClr val="CC0000"/>
              </a:buClr>
            </a:pP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Beheiztes Lenkrad		</a:t>
            </a: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Elektrische Heckklappe	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Beheizte Windschutzscheibe</a:t>
            </a:r>
          </a:p>
          <a:p>
            <a:pPr marL="0" indent="0">
              <a:buClr>
                <a:srgbClr val="CC0000"/>
              </a:buClr>
            </a:pPr>
            <a:r>
              <a:rPr lang="de-CH" sz="1400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Safetypack</a:t>
            </a: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(Adaptiver Tempomat,	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360° Kamerasystem		UMS (</a:t>
            </a:r>
            <a:r>
              <a:rPr lang="de-CH" sz="14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Unintended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Acceleration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</a:t>
            </a:r>
            <a:r>
              <a:rPr lang="de-CH" sz="14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Notbremsfunktion,  Spurhalte-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				</a:t>
            </a:r>
            <a:r>
              <a:rPr lang="de-CH" sz="14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Mitigation</a:t>
            </a:r>
            <a:r>
              <a:rPr lang="de-CH" sz="14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System)</a:t>
            </a:r>
          </a:p>
          <a:p>
            <a:pPr marL="0" indent="0">
              <a:buClr>
                <a:srgbClr val="CC0000"/>
              </a:buClr>
            </a:pPr>
            <a:r>
              <a:rPr lang="de-CH" sz="1400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assistent</a:t>
            </a:r>
            <a:endParaRPr lang="de-CH" sz="1400" dirty="0" smtClean="0">
              <a:solidFill>
                <a:prstClr val="black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44663" y="5445224"/>
            <a:ext cx="8546083" cy="720080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Jahre oder 160.000km Garantie auf die Batterie!</a:t>
            </a:r>
            <a:endParaRPr lang="de-CH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24148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 2016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23528" y="1052736"/>
            <a:ext cx="8208912" cy="2559455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de-CH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CH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Road </a:t>
            </a:r>
            <a:r>
              <a:rPr lang="de-CH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de-CH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– 2018</a:t>
            </a: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de-CH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endParaRPr lang="de-CH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de-CH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de-CH" sz="2000" dirty="0" smtClean="0">
                <a:solidFill>
                  <a:prstClr val="black"/>
                </a:solidFill>
              </a:rPr>
              <a:t> </a:t>
            </a: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de-CH" sz="2000" dirty="0" smtClean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528" y="1229585"/>
            <a:ext cx="8208912" cy="2559455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de-CH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r>
              <a:rPr lang="de-CH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PHEV </a:t>
            </a:r>
            <a:r>
              <a:rPr lang="de-CH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</a:t>
            </a:r>
            <a:r>
              <a:rPr lang="de-CH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-Stores in allen Hauptstädten</a:t>
            </a: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de-CH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r>
              <a:rPr lang="de-CH" sz="2000" dirty="0" smtClean="0">
                <a:solidFill>
                  <a:prstClr val="black"/>
                </a:solidFill>
              </a:rPr>
              <a:t> </a:t>
            </a: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None/>
              <a:defRPr/>
            </a:pPr>
            <a:endParaRPr lang="de-CH" sz="2000" dirty="0" smtClean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68" y="2204864"/>
            <a:ext cx="5823631" cy="388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:\Truhlar\changingthegame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AD4DE"/>
              </a:clrFrom>
              <a:clrTo>
                <a:srgbClr val="CAD4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81" y="224595"/>
            <a:ext cx="158591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75176\AppData\Local\Microsoft\Windows\Temporary Internet Files\Content.IE5\V7RH2PGF\Outlander-PHEV-MY16-front_L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46" y="1340768"/>
            <a:ext cx="4917462" cy="38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88320" y="5224404"/>
            <a:ext cx="4320480" cy="504056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„Dynamic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Design”</a:t>
            </a:r>
          </a:p>
        </p:txBody>
      </p:sp>
      <p:pic>
        <p:nvPicPr>
          <p:cNvPr id="2051" name="Picture 3" descr="C:\Users\d75176\AppData\Local\Microsoft\Windows\Temporary Internet Files\Content.IE5\4WARUH6O\EU16OUTLANDER_Front_cut_L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08" y="472316"/>
            <a:ext cx="7488832" cy="49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81925" y="4570040"/>
            <a:ext cx="2350720" cy="504056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40648" y="4570040"/>
            <a:ext cx="1368152" cy="504056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endParaRPr lang="de-CH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75176\AppData\Local\Microsoft\Windows\Temporary Internet Files\Content.IE5\SWFP4ZCX\Outlander-PHEV-MY16-side_L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46" y="404664"/>
            <a:ext cx="6869122" cy="43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75176\AppData\Local\Microsoft\Windows\Temporary Internet Files\Content.IE5\M21P2YNH\EU16OUTLANDER_COLOR_VARI_RED_L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90" y="2754438"/>
            <a:ext cx="6086688" cy="40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P:\MEMBERS_REG\WASHIZAWA_S\Shark_F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4" y="107768"/>
            <a:ext cx="2605608" cy="13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4367" y="1052736"/>
            <a:ext cx="4571999" cy="28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DBASE\PROJECT\RE_4B45X_15\PHEV\model photo\承認モデル記録画像\EXT\20150116\RQ3_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" y="2924944"/>
            <a:ext cx="457326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d75176\AppData\Local\Microsoft\Windows\Temporary Internet Files\Content.IE5\V7RH2PGF\EU16PHEV_Black_synthetic_leather_seat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210128" cy="37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75176\AppData\Local\Microsoft\Windows\Temporary Internet Files\Content.IE5\4WARUH6O\EU16PHEV_Dark_brown_leather_seat_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2211079" cy="37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75176\AppData\Local\Microsoft\Windows\Temporary Internet Files\Content.IE5\TVHTZKAS\EU16PHEV_Black_leather_seat_L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65" y="1196752"/>
            <a:ext cx="2211079" cy="37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41264" y="4913950"/>
            <a:ext cx="2662584" cy="891314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Edition</a:t>
            </a:r>
            <a:br>
              <a:rPr lang="de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Mikrofaser/synthetisches Leder, </a:t>
            </a:r>
            <a:r>
              <a:rPr lang="de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itzheizung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427984" y="4941168"/>
            <a:ext cx="3096344" cy="504056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CH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Instyle</a:t>
            </a:r>
            <a:r>
              <a:rPr lang="de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Leder Braun oder Schwarz</a:t>
            </a:r>
          </a:p>
        </p:txBody>
      </p:sp>
    </p:spTree>
    <p:extLst>
      <p:ext uri="{BB962C8B-B14F-4D97-AF65-F5344CB8AC3E}">
        <p14:creationId xmlns:p14="http://schemas.microsoft.com/office/powerpoint/2010/main" val="30593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0XR337FJ\Pictures\図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35" y="1350476"/>
            <a:ext cx="5979303" cy="32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t="17001" r="6470" b="5900"/>
          <a:stretch/>
        </p:blipFill>
        <p:spPr>
          <a:xfrm>
            <a:off x="3617653" y="4437112"/>
            <a:ext cx="2781891" cy="2016224"/>
          </a:xfrm>
          <a:prstGeom prst="rect">
            <a:avLst/>
          </a:prstGeom>
        </p:spPr>
      </p:pic>
      <p:pic>
        <p:nvPicPr>
          <p:cNvPr id="6" name="Picture 3" descr="U:\DBASE\PROJECT\RE_4B45X_15\PHEV\INT\PHOTO\RE-INT 写真　141015\DSC_30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5004" r="11588" b="5004"/>
          <a:stretch/>
        </p:blipFill>
        <p:spPr bwMode="auto">
          <a:xfrm>
            <a:off x="177652" y="3501008"/>
            <a:ext cx="24449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0XR337FJ\Pictures\Meter&amp;Stear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t="3914" r="19689"/>
          <a:stretch/>
        </p:blipFill>
        <p:spPr bwMode="auto">
          <a:xfrm>
            <a:off x="179512" y="1099205"/>
            <a:ext cx="1911394" cy="188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346397" y="1340768"/>
            <a:ext cx="5141634" cy="504056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60° Kamerasystem bei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Instyle</a:t>
            </a:r>
            <a:endParaRPr lang="de-CH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グループ化 52"/>
          <p:cNvGrpSpPr/>
          <p:nvPr/>
        </p:nvGrpSpPr>
        <p:grpSpPr>
          <a:xfrm>
            <a:off x="4295998" y="1917666"/>
            <a:ext cx="4472582" cy="2637380"/>
            <a:chOff x="3056916" y="2691112"/>
            <a:chExt cx="5494532" cy="3240000"/>
          </a:xfrm>
        </p:grpSpPr>
        <p:pic>
          <p:nvPicPr>
            <p:cNvPr id="22" name="Picture 30" descr="発発はめこみ画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647" y="3014023"/>
              <a:ext cx="3395801" cy="210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グループ化 54"/>
            <p:cNvGrpSpPr/>
            <p:nvPr/>
          </p:nvGrpSpPr>
          <p:grpSpPr>
            <a:xfrm rot="19824167">
              <a:off x="3541286" y="2691112"/>
              <a:ext cx="576000" cy="3240000"/>
              <a:chOff x="2339752" y="2721104"/>
              <a:chExt cx="576000" cy="3240000"/>
            </a:xfrm>
          </p:grpSpPr>
          <p:sp>
            <p:nvSpPr>
              <p:cNvPr id="31" name="正方形/長方形 71"/>
              <p:cNvSpPr/>
              <p:nvPr/>
            </p:nvSpPr>
            <p:spPr>
              <a:xfrm>
                <a:off x="2339752" y="2721104"/>
                <a:ext cx="576000" cy="1080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正方形/長方形 72"/>
              <p:cNvSpPr/>
              <p:nvPr/>
            </p:nvSpPr>
            <p:spPr>
              <a:xfrm>
                <a:off x="2339752" y="3801104"/>
                <a:ext cx="576000" cy="1080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3" name="正方形/長方形 73"/>
              <p:cNvSpPr/>
              <p:nvPr/>
            </p:nvSpPr>
            <p:spPr>
              <a:xfrm>
                <a:off x="2339752" y="4881104"/>
                <a:ext cx="576000" cy="108000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24" name="角丸四角形 55"/>
            <p:cNvSpPr/>
            <p:nvPr/>
          </p:nvSpPr>
          <p:spPr>
            <a:xfrm rot="19800000">
              <a:off x="3056916" y="2884231"/>
              <a:ext cx="486000" cy="990000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角丸四角形 56"/>
            <p:cNvSpPr/>
            <p:nvPr/>
          </p:nvSpPr>
          <p:spPr>
            <a:xfrm rot="19800000">
              <a:off x="4125206" y="4755193"/>
              <a:ext cx="486000" cy="990000"/>
            </a:xfrm>
            <a:prstGeom prst="roundRect">
              <a:avLst/>
            </a:prstGeom>
            <a:solidFill>
              <a:srgbClr val="000000">
                <a:lumMod val="75000"/>
                <a:lumOff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正方形/長方形 57"/>
            <p:cNvSpPr/>
            <p:nvPr/>
          </p:nvSpPr>
          <p:spPr>
            <a:xfrm>
              <a:off x="3737570" y="3457593"/>
              <a:ext cx="720000" cy="1224000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正方形/長方形 58"/>
            <p:cNvSpPr>
              <a:spLocks noChangeAspect="1"/>
            </p:cNvSpPr>
            <p:nvPr/>
          </p:nvSpPr>
          <p:spPr>
            <a:xfrm>
              <a:off x="5148064" y="3019587"/>
              <a:ext cx="3403384" cy="2081031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8" name="直線コネクタ 59"/>
            <p:cNvCxnSpPr/>
            <p:nvPr/>
          </p:nvCxnSpPr>
          <p:spPr>
            <a:xfrm flipH="1">
              <a:off x="4457570" y="3019587"/>
              <a:ext cx="690494" cy="438006"/>
            </a:xfrm>
            <a:prstGeom prst="line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29" name="直線コネクタ 60"/>
            <p:cNvCxnSpPr/>
            <p:nvPr/>
          </p:nvCxnSpPr>
          <p:spPr>
            <a:xfrm>
              <a:off x="4457570" y="4681593"/>
              <a:ext cx="690494" cy="419026"/>
            </a:xfrm>
            <a:prstGeom prst="line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</a:ln>
            <a:effectLst/>
          </p:spPr>
        </p:cxnSp>
        <p:pic>
          <p:nvPicPr>
            <p:cNvPr id="30" name="図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46852" y="3772866"/>
              <a:ext cx="1101434" cy="550717"/>
            </a:xfrm>
            <a:prstGeom prst="rect">
              <a:avLst/>
            </a:prstGeom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509120"/>
            <a:ext cx="85534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9" y="2135183"/>
            <a:ext cx="3467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11140"/>
            <a:ext cx="4907967" cy="18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46396" y="1340768"/>
            <a:ext cx="7177931" cy="504056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 -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Unintended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bei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Instyle</a:t>
            </a:r>
            <a:endParaRPr lang="de-CH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46397" y="4581128"/>
            <a:ext cx="8546083" cy="720080"/>
          </a:xfrm>
          <a:prstGeom prst="rect">
            <a:avLst/>
          </a:prstGeom>
          <a:noFill/>
          <a:ln w="1905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Tx/>
              <a:buNone/>
              <a:defRPr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Warnt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Anfahren bis zu einer Geschwindigkeit von 10 km/h vor Hindernissen bis zu vier Meter vor oder hinter dem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</a:t>
            </a:r>
            <a:endParaRPr lang="de-CH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uppieren 212"/>
          <p:cNvGrpSpPr/>
          <p:nvPr/>
        </p:nvGrpSpPr>
        <p:grpSpPr>
          <a:xfrm>
            <a:off x="1204507" y="225703"/>
            <a:ext cx="7471949" cy="5702439"/>
            <a:chOff x="187895" y="153694"/>
            <a:chExt cx="9706259" cy="6810937"/>
          </a:xfrm>
        </p:grpSpPr>
        <p:sp>
          <p:nvSpPr>
            <p:cNvPr id="71" name="テキスト ボックス 326"/>
            <p:cNvSpPr txBox="1"/>
            <p:nvPr/>
          </p:nvSpPr>
          <p:spPr>
            <a:xfrm>
              <a:off x="4860032" y="153694"/>
              <a:ext cx="920190" cy="36932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16MY</a:t>
              </a:r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145" name="グループ化 259"/>
            <p:cNvGrpSpPr/>
            <p:nvPr/>
          </p:nvGrpSpPr>
          <p:grpSpPr>
            <a:xfrm>
              <a:off x="187895" y="1061120"/>
              <a:ext cx="9706259" cy="5903511"/>
              <a:chOff x="35495" y="908720"/>
              <a:chExt cx="9706259" cy="5903511"/>
            </a:xfrm>
          </p:grpSpPr>
          <p:pic>
            <p:nvPicPr>
              <p:cNvPr id="146" name="Picture 2" descr="U:\DBASE\PROJECT\RE_4B45X_15\PHEV\model photo\承認モデル記録画像\EXT\20150116\FQ3_NAS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2780928"/>
                <a:ext cx="3255732" cy="199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正方形/長方形 261"/>
              <p:cNvSpPr/>
              <p:nvPr/>
            </p:nvSpPr>
            <p:spPr>
              <a:xfrm>
                <a:off x="6773854" y="4997594"/>
                <a:ext cx="1656000" cy="171505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8" name="正方形/長方形 262"/>
              <p:cNvSpPr/>
              <p:nvPr/>
            </p:nvSpPr>
            <p:spPr>
              <a:xfrm>
                <a:off x="5936382" y="1340768"/>
                <a:ext cx="3098621" cy="9360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9" name="正方形/長方形 263"/>
              <p:cNvSpPr/>
              <p:nvPr/>
            </p:nvSpPr>
            <p:spPr>
              <a:xfrm>
                <a:off x="5936383" y="2636912"/>
                <a:ext cx="3098621" cy="9360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50" name="正方形/長方形 264"/>
              <p:cNvSpPr/>
              <p:nvPr/>
            </p:nvSpPr>
            <p:spPr>
              <a:xfrm>
                <a:off x="5936384" y="3861152"/>
                <a:ext cx="3098621" cy="9360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51" name="正方形/長方形 265"/>
              <p:cNvSpPr/>
              <p:nvPr/>
            </p:nvSpPr>
            <p:spPr>
              <a:xfrm>
                <a:off x="3561611" y="4997458"/>
                <a:ext cx="3098621" cy="171505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52" name="正方形/長方形 266"/>
              <p:cNvSpPr/>
              <p:nvPr/>
            </p:nvSpPr>
            <p:spPr>
              <a:xfrm>
                <a:off x="2127496" y="1044659"/>
                <a:ext cx="3098621" cy="1715052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53" name="角丸四角形 267"/>
              <p:cNvSpPr/>
              <p:nvPr/>
            </p:nvSpPr>
            <p:spPr>
              <a:xfrm>
                <a:off x="2293922" y="1167491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006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Front</a:t>
                </a: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＆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Rear Door</a:t>
                </a: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Outer Panel</a:t>
                </a:r>
              </a:p>
            </p:txBody>
          </p:sp>
          <p:sp>
            <p:nvSpPr>
              <p:cNvPr id="154" name="角丸四角形 268"/>
              <p:cNvSpPr/>
              <p:nvPr/>
            </p:nvSpPr>
            <p:spPr>
              <a:xfrm>
                <a:off x="3748736" y="5134124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Rear</a:t>
                </a: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900" kern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Qtr</a:t>
                </a: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Outer Panel</a:t>
                </a:r>
              </a:p>
            </p:txBody>
          </p:sp>
          <p:sp>
            <p:nvSpPr>
              <p:cNvPr id="155" name="角丸四角形 269"/>
              <p:cNvSpPr/>
              <p:nvPr/>
            </p:nvSpPr>
            <p:spPr>
              <a:xfrm>
                <a:off x="3777288" y="1167491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W/Strip B/Line</a:t>
                </a: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Inner</a:t>
                </a:r>
              </a:p>
            </p:txBody>
          </p:sp>
          <p:sp>
            <p:nvSpPr>
              <p:cNvPr id="156" name="角丸四角形 270"/>
              <p:cNvSpPr/>
              <p:nvPr/>
            </p:nvSpPr>
            <p:spPr>
              <a:xfrm>
                <a:off x="7600869" y="2776873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Tailgate Upper W/Strip</a:t>
                </a:r>
              </a:p>
            </p:txBody>
          </p:sp>
          <p:sp>
            <p:nvSpPr>
              <p:cNvPr id="157" name="角丸四角形 271"/>
              <p:cNvSpPr/>
              <p:nvPr/>
            </p:nvSpPr>
            <p:spPr>
              <a:xfrm>
                <a:off x="7590152" y="1496486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</a:t>
                </a: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pillar</a:t>
                </a: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Silencer</a:t>
                </a:r>
              </a:p>
            </p:txBody>
          </p:sp>
          <p:sp>
            <p:nvSpPr>
              <p:cNvPr id="158" name="角丸四角形 272"/>
              <p:cNvSpPr/>
              <p:nvPr/>
            </p:nvSpPr>
            <p:spPr>
              <a:xfrm>
                <a:off x="130086" y="3419391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FrontAir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Dam</a:t>
                </a:r>
              </a:p>
            </p:txBody>
          </p:sp>
          <p:sp>
            <p:nvSpPr>
              <p:cNvPr id="159" name="角丸四角形 273"/>
              <p:cNvSpPr/>
              <p:nvPr/>
            </p:nvSpPr>
            <p:spPr>
              <a:xfrm>
                <a:off x="6947081" y="5134124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Rear Floor</a:t>
                </a: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Side</a:t>
                </a: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Cover</a:t>
                </a:r>
              </a:p>
            </p:txBody>
          </p:sp>
          <p:sp>
            <p:nvSpPr>
              <p:cNvPr id="160" name="角丸四角形 274"/>
              <p:cNvSpPr/>
              <p:nvPr/>
            </p:nvSpPr>
            <p:spPr>
              <a:xfrm>
                <a:off x="2293922" y="2011384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Front Door Trim</a:t>
                </a:r>
              </a:p>
            </p:txBody>
          </p:sp>
          <p:sp>
            <p:nvSpPr>
              <p:cNvPr id="161" name="角丸四角形 275"/>
              <p:cNvSpPr/>
              <p:nvPr/>
            </p:nvSpPr>
            <p:spPr>
              <a:xfrm>
                <a:off x="3777288" y="2011384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Rear Door Trim</a:t>
                </a:r>
              </a:p>
            </p:txBody>
          </p:sp>
          <p:sp>
            <p:nvSpPr>
              <p:cNvPr id="162" name="角丸四角形 276"/>
              <p:cNvSpPr/>
              <p:nvPr/>
            </p:nvSpPr>
            <p:spPr>
              <a:xfrm>
                <a:off x="5204841" y="5134124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Rear Wheel house</a:t>
                </a: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Silencer</a:t>
                </a:r>
              </a:p>
            </p:txBody>
          </p:sp>
          <p:sp>
            <p:nvSpPr>
              <p:cNvPr id="163" name="角丸四角形 277"/>
              <p:cNvSpPr/>
              <p:nvPr/>
            </p:nvSpPr>
            <p:spPr>
              <a:xfrm>
                <a:off x="3748736" y="5944530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Qtr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Inner Silencer Lower</a:t>
                </a:r>
              </a:p>
            </p:txBody>
          </p:sp>
          <p:sp>
            <p:nvSpPr>
              <p:cNvPr id="164" name="角丸四角形 278"/>
              <p:cNvSpPr/>
              <p:nvPr/>
            </p:nvSpPr>
            <p:spPr>
              <a:xfrm>
                <a:off x="130086" y="2132928"/>
                <a:ext cx="1429914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006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Air Cleaner</a:t>
                </a:r>
              </a:p>
            </p:txBody>
          </p:sp>
          <p:sp>
            <p:nvSpPr>
              <p:cNvPr id="165" name="角丸四角形 279"/>
              <p:cNvSpPr/>
              <p:nvPr/>
            </p:nvSpPr>
            <p:spPr>
              <a:xfrm>
                <a:off x="6098558" y="2776873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Qtr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Inner</a:t>
                </a: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Silencer Upper</a:t>
                </a:r>
              </a:p>
            </p:txBody>
          </p:sp>
          <p:sp>
            <p:nvSpPr>
              <p:cNvPr id="166" name="角丸四角形 280"/>
              <p:cNvSpPr/>
              <p:nvPr/>
            </p:nvSpPr>
            <p:spPr>
              <a:xfrm>
                <a:off x="5204065" y="5944530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Seat Belt Cover</a:t>
                </a:r>
              </a:p>
            </p:txBody>
          </p:sp>
          <p:sp>
            <p:nvSpPr>
              <p:cNvPr id="167" name="角丸四角形 281"/>
              <p:cNvSpPr/>
              <p:nvPr/>
            </p:nvSpPr>
            <p:spPr>
              <a:xfrm>
                <a:off x="6098558" y="1484768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9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Tailgate</a:t>
                </a: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Trim</a:t>
                </a: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Upper</a:t>
                </a:r>
              </a:p>
            </p:txBody>
          </p:sp>
          <p:sp>
            <p:nvSpPr>
              <p:cNvPr id="168" name="角丸四角形 282"/>
              <p:cNvSpPr/>
              <p:nvPr/>
            </p:nvSpPr>
            <p:spPr>
              <a:xfrm>
                <a:off x="6942152" y="5944530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006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Main Muffler</a:t>
                </a:r>
              </a:p>
            </p:txBody>
          </p:sp>
          <p:sp>
            <p:nvSpPr>
              <p:cNvPr id="169" name="角丸四角形 283"/>
              <p:cNvSpPr/>
              <p:nvPr/>
            </p:nvSpPr>
            <p:spPr>
              <a:xfrm>
                <a:off x="2073839" y="4997459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Battery Pack</a:t>
                </a:r>
              </a:p>
            </p:txBody>
          </p:sp>
          <p:sp>
            <p:nvSpPr>
              <p:cNvPr id="170" name="角丸四角形 284"/>
              <p:cNvSpPr/>
              <p:nvPr/>
            </p:nvSpPr>
            <p:spPr>
              <a:xfrm>
                <a:off x="107504" y="4295983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AlloyWheel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（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18-in</a:t>
                </a: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）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1" name="角丸四角形 285"/>
              <p:cNvSpPr/>
              <p:nvPr/>
            </p:nvSpPr>
            <p:spPr>
              <a:xfrm>
                <a:off x="6098558" y="3987289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Rear Motor Mounting Bush</a:t>
                </a:r>
              </a:p>
            </p:txBody>
          </p:sp>
          <p:sp>
            <p:nvSpPr>
              <p:cNvPr id="172" name="角丸四角形 286"/>
              <p:cNvSpPr/>
              <p:nvPr/>
            </p:nvSpPr>
            <p:spPr>
              <a:xfrm>
                <a:off x="7611833" y="3988269"/>
                <a:ext cx="1296000" cy="648000"/>
              </a:xfrm>
              <a:prstGeom prst="roundRect">
                <a:avLst>
                  <a:gd name="adj" fmla="val 719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lIns="36000" tIns="72000" rIns="36000" bIns="72000" rtlCol="0" anchor="t"/>
              <a:lstStyle/>
              <a:p>
                <a:pPr>
                  <a:defRPr/>
                </a:pPr>
                <a:r>
                  <a:rPr lang="ja-JP" altLang="en-US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</a:t>
                </a:r>
                <a:r>
                  <a:rPr lang="ja-JP" altLang="en-US" sz="900" kern="0" dirty="0" smtClean="0">
                    <a:solidFill>
                      <a:srgbClr val="FF993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Rear </a:t>
                </a:r>
                <a:r>
                  <a:rPr lang="en-US" altLang="ja-JP" sz="900" kern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Sus</a:t>
                </a:r>
                <a:r>
                  <a:rPr lang="en-US" altLang="ja-JP" sz="9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C/Member</a:t>
                </a:r>
              </a:p>
              <a:p>
                <a:pPr algn="ctr">
                  <a:defRPr/>
                </a:pPr>
                <a:endParaRPr lang="en-US" altLang="ja-JP" sz="9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3" name="テキスト ボックス 287"/>
              <p:cNvSpPr txBox="1"/>
              <p:nvPr/>
            </p:nvSpPr>
            <p:spPr>
              <a:xfrm>
                <a:off x="4525121" y="3864572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74" name="テキスト ボックス 288"/>
              <p:cNvSpPr txBox="1"/>
              <p:nvPr/>
            </p:nvSpPr>
            <p:spPr>
              <a:xfrm>
                <a:off x="4970568" y="3727283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75" name="テキスト ボックス 289"/>
              <p:cNvSpPr txBox="1"/>
              <p:nvPr/>
            </p:nvSpPr>
            <p:spPr>
              <a:xfrm>
                <a:off x="4057577" y="4223653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76" name="テキスト ボックス 290"/>
              <p:cNvSpPr txBox="1"/>
              <p:nvPr/>
            </p:nvSpPr>
            <p:spPr>
              <a:xfrm>
                <a:off x="5327688" y="3508273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77" name="テキスト ボックス 291"/>
              <p:cNvSpPr txBox="1"/>
              <p:nvPr/>
            </p:nvSpPr>
            <p:spPr>
              <a:xfrm>
                <a:off x="3182664" y="3559368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78" name="テキスト ボックス 292"/>
              <p:cNvSpPr txBox="1"/>
              <p:nvPr/>
            </p:nvSpPr>
            <p:spPr>
              <a:xfrm>
                <a:off x="5231376" y="3142392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79" name="テキスト ボックス 293"/>
              <p:cNvSpPr txBox="1"/>
              <p:nvPr/>
            </p:nvSpPr>
            <p:spPr>
              <a:xfrm>
                <a:off x="3153423" y="4342984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80" name="テキスト ボックス 294"/>
              <p:cNvSpPr txBox="1"/>
              <p:nvPr/>
            </p:nvSpPr>
            <p:spPr>
              <a:xfrm>
                <a:off x="4525120" y="4333847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81" name="テキスト ボックス 295"/>
              <p:cNvSpPr txBox="1"/>
              <p:nvPr/>
            </p:nvSpPr>
            <p:spPr>
              <a:xfrm>
                <a:off x="5415090" y="4086979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sp>
            <p:nvSpPr>
              <p:cNvPr id="182" name="テキスト ボックス 296"/>
              <p:cNvSpPr txBox="1"/>
              <p:nvPr/>
            </p:nvSpPr>
            <p:spPr>
              <a:xfrm>
                <a:off x="5427519" y="3889611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cxnSp>
            <p:nvCxnSpPr>
              <p:cNvPr id="183" name="カギ線コネクタ 297"/>
              <p:cNvCxnSpPr>
                <a:stCxn id="152" idx="2"/>
                <a:endCxn id="174" idx="0"/>
              </p:cNvCxnSpPr>
              <p:nvPr/>
            </p:nvCxnSpPr>
            <p:spPr>
              <a:xfrm rot="16200000" flipH="1">
                <a:off x="3915938" y="2520580"/>
                <a:ext cx="967572" cy="1445834"/>
              </a:xfrm>
              <a:prstGeom prst="bentConnector3">
                <a:avLst>
                  <a:gd name="adj1" fmla="val 6397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84" name="カギ線コネクタ 298"/>
              <p:cNvCxnSpPr>
                <a:stCxn id="152" idx="2"/>
              </p:cNvCxnSpPr>
              <p:nvPr/>
            </p:nvCxnSpPr>
            <p:spPr>
              <a:xfrm rot="16200000" flipH="1">
                <a:off x="3560918" y="2875599"/>
                <a:ext cx="1232162" cy="1000385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85" name="カギ線コネクタ 299"/>
              <p:cNvCxnSpPr>
                <a:stCxn id="151" idx="0"/>
                <a:endCxn id="176" idx="2"/>
              </p:cNvCxnSpPr>
              <p:nvPr/>
            </p:nvCxnSpPr>
            <p:spPr>
              <a:xfrm rot="5400000" flipH="1" flipV="1">
                <a:off x="4689248" y="4206946"/>
                <a:ext cx="1212186" cy="36883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86" name="カギ線コネクタ 300"/>
              <p:cNvCxnSpPr>
                <a:stCxn id="148" idx="1"/>
                <a:endCxn id="178" idx="0"/>
              </p:cNvCxnSpPr>
              <p:nvPr/>
            </p:nvCxnSpPr>
            <p:spPr>
              <a:xfrm rot="10800000" flipV="1">
                <a:off x="5383450" y="1808768"/>
                <a:ext cx="552933" cy="1333624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sp>
            <p:nvSpPr>
              <p:cNvPr id="187" name="テキスト ボックス 301"/>
              <p:cNvSpPr txBox="1"/>
              <p:nvPr/>
            </p:nvSpPr>
            <p:spPr>
              <a:xfrm>
                <a:off x="5466899" y="3529374"/>
                <a:ext cx="3041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ja-JP" altLang="en-US" sz="1200" kern="0" dirty="0" smtClean="0">
                    <a:solidFill>
                      <a:srgbClr val="FF33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</a:p>
            </p:txBody>
          </p:sp>
          <p:cxnSp>
            <p:nvCxnSpPr>
              <p:cNvPr id="188" name="カギ線コネクタ 302"/>
              <p:cNvCxnSpPr>
                <a:stCxn id="149" idx="1"/>
                <a:endCxn id="187" idx="3"/>
              </p:cNvCxnSpPr>
              <p:nvPr/>
            </p:nvCxnSpPr>
            <p:spPr>
              <a:xfrm rot="10800000" flipV="1">
                <a:off x="5771045" y="3104912"/>
                <a:ext cx="165339" cy="562962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89" name="カギ線コネクタ 303"/>
              <p:cNvCxnSpPr>
                <a:stCxn id="150" idx="1"/>
                <a:endCxn id="182" idx="3"/>
              </p:cNvCxnSpPr>
              <p:nvPr/>
            </p:nvCxnSpPr>
            <p:spPr>
              <a:xfrm rot="10800000">
                <a:off x="5731664" y="4028112"/>
                <a:ext cx="204720" cy="301041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90" name="カギ線コネクタ 304"/>
              <p:cNvCxnSpPr>
                <a:stCxn id="170" idx="3"/>
                <a:endCxn id="175" idx="1"/>
              </p:cNvCxnSpPr>
              <p:nvPr/>
            </p:nvCxnSpPr>
            <p:spPr>
              <a:xfrm flipV="1">
                <a:off x="1403504" y="4362153"/>
                <a:ext cx="2654073" cy="25783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91" name="カギ線コネクタ 305"/>
              <p:cNvCxnSpPr>
                <a:stCxn id="158" idx="3"/>
                <a:endCxn id="179" idx="1"/>
              </p:cNvCxnSpPr>
              <p:nvPr/>
            </p:nvCxnSpPr>
            <p:spPr>
              <a:xfrm>
                <a:off x="1426086" y="3743391"/>
                <a:ext cx="1727337" cy="73809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92" name="カギ線コネクタ 306"/>
              <p:cNvCxnSpPr>
                <a:stCxn id="164" idx="3"/>
                <a:endCxn id="177" idx="1"/>
              </p:cNvCxnSpPr>
              <p:nvPr/>
            </p:nvCxnSpPr>
            <p:spPr>
              <a:xfrm>
                <a:off x="1560000" y="2456928"/>
                <a:ext cx="1622665" cy="124094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93" name="カギ線コネクタ 307"/>
              <p:cNvCxnSpPr>
                <a:stCxn id="169" idx="0"/>
                <a:endCxn id="180" idx="2"/>
              </p:cNvCxnSpPr>
              <p:nvPr/>
            </p:nvCxnSpPr>
            <p:spPr>
              <a:xfrm rot="5400000" flipH="1" flipV="1">
                <a:off x="3506210" y="3826476"/>
                <a:ext cx="386613" cy="1955354"/>
              </a:xfrm>
              <a:prstGeom prst="bentConnector3">
                <a:avLst>
                  <a:gd name="adj1" fmla="val 35879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cxnSp>
            <p:nvCxnSpPr>
              <p:cNvPr id="194" name="カギ線コネクタ 308"/>
              <p:cNvCxnSpPr>
                <a:stCxn id="147" idx="0"/>
                <a:endCxn id="181" idx="2"/>
              </p:cNvCxnSpPr>
              <p:nvPr/>
            </p:nvCxnSpPr>
            <p:spPr>
              <a:xfrm rot="16200000" flipV="1">
                <a:off x="6267701" y="3663440"/>
                <a:ext cx="633616" cy="2034691"/>
              </a:xfrm>
              <a:prstGeom prst="bentConnector3">
                <a:avLst>
                  <a:gd name="adj1" fmla="val 19844"/>
                </a:avLst>
              </a:prstGeom>
              <a:noFill/>
              <a:ln w="19050" cap="flat" cmpd="sng" algn="ctr">
                <a:solidFill>
                  <a:srgbClr val="FF3300"/>
                </a:solidFill>
                <a:prstDash val="sysDash"/>
              </a:ln>
              <a:effectLst/>
            </p:spPr>
          </p:cxnSp>
          <p:sp>
            <p:nvSpPr>
              <p:cNvPr id="195" name="テキスト ボックス 309"/>
              <p:cNvSpPr txBox="1"/>
              <p:nvPr/>
            </p:nvSpPr>
            <p:spPr>
              <a:xfrm>
                <a:off x="41622" y="5390532"/>
                <a:ext cx="1963385" cy="1107996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sz="1100" u="sng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Enhanced Points</a:t>
                </a:r>
              </a:p>
              <a:p>
                <a:pPr>
                  <a:defRPr/>
                </a:pPr>
                <a:r>
                  <a:rPr lang="ja-JP" altLang="en-US" sz="1100" kern="0" dirty="0" smtClean="0">
                    <a:solidFill>
                      <a:srgbClr val="FF0066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Engine Noise</a:t>
                </a:r>
              </a:p>
              <a:p>
                <a:pPr>
                  <a:defRPr/>
                </a:pPr>
                <a:r>
                  <a:rPr lang="ja-JP" altLang="en-US" sz="1100" kern="0" dirty="0" smtClean="0">
                    <a:solidFill>
                      <a:srgbClr val="FFBF09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Road Noise</a:t>
                </a:r>
              </a:p>
              <a:p>
                <a:pPr>
                  <a:defRPr/>
                </a:pPr>
                <a:r>
                  <a:rPr lang="ja-JP" altLang="en-US" sz="1100" kern="0" dirty="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Wind Noise</a:t>
                </a:r>
              </a:p>
              <a:p>
                <a:pPr>
                  <a:defRPr/>
                </a:pPr>
                <a:r>
                  <a:rPr lang="ja-JP" altLang="en-US" sz="1100" kern="0" dirty="0" smtClean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</a:t>
                </a:r>
                <a:r>
                  <a:rPr lang="ja-JP" altLang="en-US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Isolation</a:t>
                </a:r>
              </a:p>
              <a:p>
                <a:pPr>
                  <a:defRPr/>
                </a:pPr>
                <a:r>
                  <a:rPr lang="ja-JP" altLang="en-US" sz="1100" kern="0" dirty="0" smtClean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● </a:t>
                </a:r>
                <a:r>
                  <a:rPr lang="en-US" altLang="ja-JP" sz="1100" kern="0" dirty="0" err="1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Vib</a:t>
                </a:r>
                <a:r>
                  <a:rPr lang="en-US" altLang="ja-JP" sz="1100" kern="0" dirty="0" smtClean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. From Road input</a:t>
                </a:r>
                <a:endParaRPr lang="ja-JP" altLang="en-US" sz="1100" kern="0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96" name="フリーフォーム 310"/>
              <p:cNvSpPr/>
              <p:nvPr/>
            </p:nvSpPr>
            <p:spPr>
              <a:xfrm>
                <a:off x="2194560" y="1122218"/>
                <a:ext cx="2951018" cy="1579418"/>
              </a:xfrm>
              <a:custGeom>
                <a:avLst/>
                <a:gdLst>
                  <a:gd name="connsiteX0" fmla="*/ 0 w 2975956"/>
                  <a:gd name="connsiteY0" fmla="*/ 806335 h 1579418"/>
                  <a:gd name="connsiteX1" fmla="*/ 1521229 w 2975956"/>
                  <a:gd name="connsiteY1" fmla="*/ 806335 h 1579418"/>
                  <a:gd name="connsiteX2" fmla="*/ 1521229 w 2975956"/>
                  <a:gd name="connsiteY2" fmla="*/ 0 h 1579418"/>
                  <a:gd name="connsiteX3" fmla="*/ 2975956 w 2975956"/>
                  <a:gd name="connsiteY3" fmla="*/ 0 h 1579418"/>
                  <a:gd name="connsiteX4" fmla="*/ 2975956 w 2975956"/>
                  <a:gd name="connsiteY4" fmla="*/ 1579418 h 1579418"/>
                  <a:gd name="connsiteX5" fmla="*/ 24938 w 2975956"/>
                  <a:gd name="connsiteY5" fmla="*/ 1579418 h 1579418"/>
                  <a:gd name="connsiteX6" fmla="*/ 0 w 2975956"/>
                  <a:gd name="connsiteY6" fmla="*/ 806335 h 1579418"/>
                  <a:gd name="connsiteX0" fmla="*/ 8313 w 2951018"/>
                  <a:gd name="connsiteY0" fmla="*/ 806335 h 1579418"/>
                  <a:gd name="connsiteX1" fmla="*/ 1496291 w 2951018"/>
                  <a:gd name="connsiteY1" fmla="*/ 806335 h 1579418"/>
                  <a:gd name="connsiteX2" fmla="*/ 1496291 w 2951018"/>
                  <a:gd name="connsiteY2" fmla="*/ 0 h 1579418"/>
                  <a:gd name="connsiteX3" fmla="*/ 2951018 w 2951018"/>
                  <a:gd name="connsiteY3" fmla="*/ 0 h 1579418"/>
                  <a:gd name="connsiteX4" fmla="*/ 2951018 w 2951018"/>
                  <a:gd name="connsiteY4" fmla="*/ 1579418 h 1579418"/>
                  <a:gd name="connsiteX5" fmla="*/ 0 w 2951018"/>
                  <a:gd name="connsiteY5" fmla="*/ 1579418 h 1579418"/>
                  <a:gd name="connsiteX6" fmla="*/ 8313 w 2951018"/>
                  <a:gd name="connsiteY6" fmla="*/ 806335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1018" h="1579418">
                    <a:moveTo>
                      <a:pt x="8313" y="806335"/>
                    </a:moveTo>
                    <a:lnTo>
                      <a:pt x="1496291" y="806335"/>
                    </a:lnTo>
                    <a:lnTo>
                      <a:pt x="1496291" y="0"/>
                    </a:lnTo>
                    <a:lnTo>
                      <a:pt x="2951018" y="0"/>
                    </a:lnTo>
                    <a:lnTo>
                      <a:pt x="2951018" y="1579418"/>
                    </a:lnTo>
                    <a:lnTo>
                      <a:pt x="0" y="1579418"/>
                    </a:lnTo>
                    <a:lnTo>
                      <a:pt x="8313" y="806335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0000CC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7" name="正方形/長方形 311"/>
              <p:cNvSpPr/>
              <p:nvPr/>
            </p:nvSpPr>
            <p:spPr>
              <a:xfrm>
                <a:off x="5834023" y="1268760"/>
                <a:ext cx="3230433" cy="2343587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CC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8" name="テキスト ボックス 312"/>
              <p:cNvSpPr txBox="1"/>
              <p:nvPr/>
            </p:nvSpPr>
            <p:spPr>
              <a:xfrm>
                <a:off x="4335393" y="937553"/>
                <a:ext cx="1324524" cy="441127"/>
              </a:xfrm>
              <a:prstGeom prst="rect">
                <a:avLst/>
              </a:prstGeom>
              <a:solidFill>
                <a:srgbClr val="333399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Isolation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テキスト ボックス 313"/>
              <p:cNvSpPr txBox="1"/>
              <p:nvPr/>
            </p:nvSpPr>
            <p:spPr>
              <a:xfrm>
                <a:off x="5912276" y="1052736"/>
                <a:ext cx="1303890" cy="441127"/>
              </a:xfrm>
              <a:prstGeom prst="rect">
                <a:avLst/>
              </a:prstGeom>
              <a:solidFill>
                <a:srgbClr val="333399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Isolation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フリーフォーム 314"/>
              <p:cNvSpPr/>
              <p:nvPr/>
            </p:nvSpPr>
            <p:spPr>
              <a:xfrm>
                <a:off x="3614860" y="5065411"/>
                <a:ext cx="2951018" cy="1579418"/>
              </a:xfrm>
              <a:custGeom>
                <a:avLst/>
                <a:gdLst>
                  <a:gd name="connsiteX0" fmla="*/ 0 w 2975956"/>
                  <a:gd name="connsiteY0" fmla="*/ 806335 h 1579418"/>
                  <a:gd name="connsiteX1" fmla="*/ 1521229 w 2975956"/>
                  <a:gd name="connsiteY1" fmla="*/ 806335 h 1579418"/>
                  <a:gd name="connsiteX2" fmla="*/ 1521229 w 2975956"/>
                  <a:gd name="connsiteY2" fmla="*/ 0 h 1579418"/>
                  <a:gd name="connsiteX3" fmla="*/ 2975956 w 2975956"/>
                  <a:gd name="connsiteY3" fmla="*/ 0 h 1579418"/>
                  <a:gd name="connsiteX4" fmla="*/ 2975956 w 2975956"/>
                  <a:gd name="connsiteY4" fmla="*/ 1579418 h 1579418"/>
                  <a:gd name="connsiteX5" fmla="*/ 24938 w 2975956"/>
                  <a:gd name="connsiteY5" fmla="*/ 1579418 h 1579418"/>
                  <a:gd name="connsiteX6" fmla="*/ 0 w 2975956"/>
                  <a:gd name="connsiteY6" fmla="*/ 806335 h 1579418"/>
                  <a:gd name="connsiteX0" fmla="*/ 8313 w 2951018"/>
                  <a:gd name="connsiteY0" fmla="*/ 806335 h 1579418"/>
                  <a:gd name="connsiteX1" fmla="*/ 1496291 w 2951018"/>
                  <a:gd name="connsiteY1" fmla="*/ 806335 h 1579418"/>
                  <a:gd name="connsiteX2" fmla="*/ 1496291 w 2951018"/>
                  <a:gd name="connsiteY2" fmla="*/ 0 h 1579418"/>
                  <a:gd name="connsiteX3" fmla="*/ 2951018 w 2951018"/>
                  <a:gd name="connsiteY3" fmla="*/ 0 h 1579418"/>
                  <a:gd name="connsiteX4" fmla="*/ 2951018 w 2951018"/>
                  <a:gd name="connsiteY4" fmla="*/ 1579418 h 1579418"/>
                  <a:gd name="connsiteX5" fmla="*/ 0 w 2951018"/>
                  <a:gd name="connsiteY5" fmla="*/ 1579418 h 1579418"/>
                  <a:gd name="connsiteX6" fmla="*/ 8313 w 2951018"/>
                  <a:gd name="connsiteY6" fmla="*/ 806335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1018" h="1579418">
                    <a:moveTo>
                      <a:pt x="8313" y="806335"/>
                    </a:moveTo>
                    <a:lnTo>
                      <a:pt x="1496291" y="806335"/>
                    </a:lnTo>
                    <a:lnTo>
                      <a:pt x="1496291" y="0"/>
                    </a:lnTo>
                    <a:lnTo>
                      <a:pt x="2951018" y="0"/>
                    </a:lnTo>
                    <a:lnTo>
                      <a:pt x="2951018" y="1579418"/>
                    </a:lnTo>
                    <a:lnTo>
                      <a:pt x="0" y="1579418"/>
                    </a:lnTo>
                    <a:lnTo>
                      <a:pt x="8313" y="806335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0000CC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01" name="テキスト ボックス 315"/>
              <p:cNvSpPr txBox="1"/>
              <p:nvPr/>
            </p:nvSpPr>
            <p:spPr>
              <a:xfrm>
                <a:off x="2555776" y="6281157"/>
                <a:ext cx="1133644" cy="369332"/>
              </a:xfrm>
              <a:prstGeom prst="rect">
                <a:avLst/>
              </a:prstGeom>
              <a:solidFill>
                <a:srgbClr val="333399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Isolation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テキスト ボックス 316"/>
              <p:cNvSpPr txBox="1"/>
              <p:nvPr/>
            </p:nvSpPr>
            <p:spPr>
              <a:xfrm>
                <a:off x="7737476" y="4880745"/>
                <a:ext cx="1133644" cy="369332"/>
              </a:xfrm>
              <a:prstGeom prst="rect">
                <a:avLst/>
              </a:prstGeom>
              <a:solidFill>
                <a:srgbClr val="333399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Isolation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テキスト ボックス 317"/>
              <p:cNvSpPr txBox="1"/>
              <p:nvPr/>
            </p:nvSpPr>
            <p:spPr>
              <a:xfrm>
                <a:off x="6863752" y="3669659"/>
                <a:ext cx="1374400" cy="441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Damping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テキスト ボックス 318"/>
              <p:cNvSpPr txBox="1"/>
              <p:nvPr/>
            </p:nvSpPr>
            <p:spPr>
              <a:xfrm>
                <a:off x="359190" y="4874209"/>
                <a:ext cx="1172116" cy="36933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Damping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テキスト ボックス 319"/>
              <p:cNvSpPr txBox="1"/>
              <p:nvPr/>
            </p:nvSpPr>
            <p:spPr>
              <a:xfrm>
                <a:off x="6948264" y="6407865"/>
                <a:ext cx="2793490" cy="4043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5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sz="1600" kern="0" dirty="0" smtClean="0">
                    <a:solidFill>
                      <a:srgbClr val="FFFFFF"/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Verdana" panose="020B0604030504040204" pitchFamily="34" charset="0"/>
                  </a:rPr>
                  <a:t>Reduce </a:t>
                </a:r>
                <a:r>
                  <a:rPr lang="en-US" altLang="ja-JP" sz="1600" kern="0" dirty="0" err="1" smtClean="0">
                    <a:solidFill>
                      <a:srgbClr val="FFFFFF"/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Verdana" panose="020B0604030504040204" pitchFamily="34" charset="0"/>
                  </a:rPr>
                  <a:t>Vib.Force</a:t>
                </a:r>
                <a:endParaRPr lang="ja-JP" altLang="en-US" sz="1600" b="1" kern="0" dirty="0" smtClean="0">
                  <a:solidFill>
                    <a:srgbClr val="FFFFFF"/>
                  </a:solidFill>
                  <a:latin typeface="Verdana" panose="020B0604030504040204" pitchFamily="34" charset="0"/>
                  <a:ea typeface="メイリオ" panose="020B0604030504040204" pitchFamily="50" charset="-128"/>
                  <a:cs typeface="Verdana" panose="020B0604030504040204" pitchFamily="34" charset="0"/>
                </a:endParaRPr>
              </a:p>
            </p:txBody>
          </p:sp>
          <p:sp>
            <p:nvSpPr>
              <p:cNvPr id="206" name="テキスト ボックス 320"/>
              <p:cNvSpPr txBox="1"/>
              <p:nvPr/>
            </p:nvSpPr>
            <p:spPr>
              <a:xfrm>
                <a:off x="1167636" y="908720"/>
                <a:ext cx="1388140" cy="441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Damping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テキスト ボックス 321"/>
              <p:cNvSpPr txBox="1"/>
              <p:nvPr/>
            </p:nvSpPr>
            <p:spPr>
              <a:xfrm>
                <a:off x="35495" y="3100873"/>
                <a:ext cx="2159064" cy="4043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sz="1600" kern="0" dirty="0" smtClean="0">
                    <a:solidFill>
                      <a:srgbClr val="FFFFFF"/>
                    </a:solidFill>
                  </a:rPr>
                  <a:t>Reduce </a:t>
                </a:r>
                <a:r>
                  <a:rPr lang="en-US" altLang="ja-JP" sz="1600" kern="0" dirty="0" err="1" smtClean="0">
                    <a:solidFill>
                      <a:srgbClr val="FFFFFF"/>
                    </a:solidFill>
                  </a:rPr>
                  <a:t>Vib.Force</a:t>
                </a:r>
                <a:endParaRPr lang="ja-JP" altLang="en-US" sz="1600" kern="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テキスト ボックス 322"/>
              <p:cNvSpPr txBox="1"/>
              <p:nvPr/>
            </p:nvSpPr>
            <p:spPr>
              <a:xfrm>
                <a:off x="2005007" y="5488740"/>
                <a:ext cx="1481802" cy="6984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5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kern="0" dirty="0" smtClean="0">
                    <a:solidFill>
                      <a:srgbClr val="FFFFFF"/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Verdana" panose="020B0604030504040204" pitchFamily="34" charset="0"/>
                  </a:rPr>
                  <a:t>Reduce</a:t>
                </a:r>
              </a:p>
              <a:p>
                <a:pPr algn="ctr">
                  <a:defRPr/>
                </a:pPr>
                <a:r>
                  <a:rPr lang="en-US" altLang="ja-JP" sz="1600" kern="0" dirty="0" err="1" smtClean="0">
                    <a:solidFill>
                      <a:srgbClr val="FFFFFF"/>
                    </a:solidFill>
                    <a:latin typeface="Verdana" panose="020B0604030504040204" pitchFamily="34" charset="0"/>
                    <a:ea typeface="メイリオ" panose="020B0604030504040204" pitchFamily="50" charset="-128"/>
                    <a:cs typeface="Verdana" panose="020B0604030504040204" pitchFamily="34" charset="0"/>
                  </a:rPr>
                  <a:t>Vib.Force</a:t>
                </a:r>
                <a:endParaRPr lang="ja-JP" altLang="en-US" sz="1600" b="1" kern="0" dirty="0" smtClean="0">
                  <a:solidFill>
                    <a:srgbClr val="FFFFFF"/>
                  </a:solidFill>
                  <a:latin typeface="Verdana" panose="020B0604030504040204" pitchFamily="34" charset="0"/>
                  <a:ea typeface="メイリオ" panose="020B0604030504040204" pitchFamily="50" charset="-128"/>
                  <a:cs typeface="Verdana" panose="020B0604030504040204" pitchFamily="34" charset="0"/>
                </a:endParaRPr>
              </a:p>
            </p:txBody>
          </p:sp>
          <p:sp>
            <p:nvSpPr>
              <p:cNvPr id="209" name="テキスト ボックス 323"/>
              <p:cNvSpPr txBox="1"/>
              <p:nvPr/>
            </p:nvSpPr>
            <p:spPr>
              <a:xfrm>
                <a:off x="130086" y="1413991"/>
                <a:ext cx="1731620" cy="6984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5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sz="1600" kern="0" dirty="0" smtClean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Resonance</a:t>
                </a:r>
              </a:p>
              <a:p>
                <a:pPr>
                  <a:defRPr/>
                </a:pPr>
                <a:r>
                  <a:rPr lang="en-US" altLang="ja-JP" sz="1600" kern="0" dirty="0" smtClean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Control</a:t>
                </a:r>
                <a:endParaRPr lang="ja-JP" altLang="en-US" sz="1600" b="1" kern="0" dirty="0" smtClean="0">
                  <a:solidFill>
                    <a:srgbClr val="FFFFFF"/>
                  </a:solidFill>
                  <a:latin typeface="Verdana" panose="020B0604030504040204" pitchFamily="34" charset="0"/>
                  <a:ea typeface="メイリオ" panose="020B0604030504040204" pitchFamily="50" charset="-128"/>
                  <a:cs typeface="Verdana" panose="020B0604030504040204" pitchFamily="34" charset="0"/>
                </a:endParaRPr>
              </a:p>
            </p:txBody>
          </p:sp>
          <p:sp>
            <p:nvSpPr>
              <p:cNvPr id="210" name="テキスト ボックス 324"/>
              <p:cNvSpPr txBox="1"/>
              <p:nvPr/>
            </p:nvSpPr>
            <p:spPr>
              <a:xfrm>
                <a:off x="4211961" y="4869159"/>
                <a:ext cx="1419872" cy="441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00CC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kern="0" dirty="0" smtClean="0">
                    <a:solidFill>
                      <a:srgbClr val="FFFFFF"/>
                    </a:solidFill>
                  </a:rPr>
                  <a:t>Damping</a:t>
                </a:r>
                <a:endParaRPr lang="ja-JP" altLang="en-US" b="1" kern="0" dirty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2" name="テキスト ボックス 326"/>
            <p:cNvSpPr txBox="1"/>
            <p:nvPr/>
          </p:nvSpPr>
          <p:spPr>
            <a:xfrm>
              <a:off x="5012432" y="306094"/>
              <a:ext cx="920190" cy="36932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16MY</a:t>
              </a:r>
              <a:endParaRPr lang="ja-JP" altLang="en-US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14" name="Textfeld 213"/>
          <p:cNvSpPr txBox="1"/>
          <p:nvPr/>
        </p:nvSpPr>
        <p:spPr>
          <a:xfrm>
            <a:off x="179512" y="1799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Outlander</a:t>
            </a:r>
            <a:r>
              <a:rPr lang="de-DE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PHEV MY16 Verbesserungen</a:t>
            </a:r>
            <a:endParaRPr lang="de-DE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Bildschirmpräsentation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Wolfgang Denzel Auto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Ranner</dc:creator>
  <cp:lastModifiedBy>Vera Truhlar</cp:lastModifiedBy>
  <cp:revision>658</cp:revision>
  <cp:lastPrinted>2015-12-10T09:34:53Z</cp:lastPrinted>
  <dcterms:created xsi:type="dcterms:W3CDTF">2014-05-15T09:14:04Z</dcterms:created>
  <dcterms:modified xsi:type="dcterms:W3CDTF">2015-12-21T12:29:28Z</dcterms:modified>
</cp:coreProperties>
</file>